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72" r:id="rId3"/>
    <p:sldId id="273" r:id="rId4"/>
    <p:sldId id="257" r:id="rId5"/>
    <p:sldId id="259" r:id="rId6"/>
    <p:sldId id="266" r:id="rId7"/>
    <p:sldId id="267" r:id="rId8"/>
    <p:sldId id="268" r:id="rId9"/>
    <p:sldId id="270" r:id="rId10"/>
    <p:sldId id="269" r:id="rId11"/>
    <p:sldId id="271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8273C-992E-4B8D-B925-25B4BC552358}" type="datetimeFigureOut">
              <a:rPr lang="en-CA" smtClean="0"/>
              <a:t>08/02/2023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22DA4-65F3-41DD-B10C-811A8E79186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465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Oversight – will ensure outstanding actions are completed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22DA4-65F3-41DD-B10C-811A8E79186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036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Subject Matter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457200" y="3901087"/>
            <a:ext cx="8435280" cy="1751451"/>
          </a:xfrm>
        </p:spPr>
        <p:txBody>
          <a:bodyPr/>
          <a:lstStyle>
            <a:lvl1pPr marL="64008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Presented to:</a:t>
            </a:r>
          </a:p>
          <a:p>
            <a:r>
              <a:rPr kumimoji="0" lang="en-US" dirty="0" smtClean="0"/>
              <a:t>Presented by:</a:t>
            </a:r>
          </a:p>
          <a:p>
            <a:r>
              <a:rPr kumimoji="0" lang="en-US" dirty="0" smtClean="0"/>
              <a:t>Date: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w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5">
            <a:lumMod val="20000"/>
            <a:lumOff val="8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1"/>
            <a:ext cx="3733801" cy="18540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4" name="Picture 23"/>
          <p:cNvPicPr/>
          <p:nvPr userDrawn="1"/>
        </p:nvPicPr>
        <p:blipFill>
          <a:blip r:embed="rId11">
            <a:duotone>
              <a:srgbClr val="4BACC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49280"/>
            <a:ext cx="2032576" cy="6927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292" y="5904782"/>
            <a:ext cx="1238188" cy="7645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2" r:id="rId5"/>
    <p:sldLayoutId id="2147483703" r:id="rId6"/>
    <p:sldLayoutId id="2147483704" r:id="rId7"/>
    <p:sldLayoutId id="2147483705" r:id="rId8"/>
    <p:sldLayoutId id="2147483706" r:id="rId9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 baseline="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rgbClr val="990000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280" y="620688"/>
            <a:ext cx="8458200" cy="1470025"/>
          </a:xfrm>
        </p:spPr>
        <p:txBody>
          <a:bodyPr/>
          <a:lstStyle/>
          <a:p>
            <a:r>
              <a:rPr lang="en-US" dirty="0" smtClean="0"/>
              <a:t>Quality of Care Reviews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568952" cy="1751451"/>
          </a:xfrm>
        </p:spPr>
        <p:txBody>
          <a:bodyPr/>
          <a:lstStyle/>
          <a:p>
            <a:r>
              <a:rPr lang="en-CA" dirty="0" smtClean="0"/>
              <a:t>Presented to:  Board Quality Committee</a:t>
            </a:r>
          </a:p>
          <a:p>
            <a:r>
              <a:rPr lang="en-CA" dirty="0" smtClean="0"/>
              <a:t>Date: February 2023</a:t>
            </a:r>
          </a:p>
          <a:p>
            <a:r>
              <a:rPr lang="en-CA" dirty="0" smtClean="0"/>
              <a:t>Presented by: Brian Smith, VP Patient Care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6823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 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11560" y="2060848"/>
            <a:ext cx="8424936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dirty="0" smtClean="0">
                <a:latin typeface="+mj-lt"/>
              </a:rPr>
              <a:t>A Quality Root Cause Analysis is </a:t>
            </a:r>
            <a:r>
              <a:rPr lang="en-CA" sz="2800" b="1" dirty="0" smtClean="0">
                <a:latin typeface="+mj-lt"/>
              </a:rPr>
              <a:t>not</a:t>
            </a:r>
            <a:r>
              <a:rPr lang="en-CA" sz="2400" dirty="0" smtClean="0">
                <a:latin typeface="+mj-lt"/>
              </a:rPr>
              <a:t> a meeting to lay blame, counsel staff or create feelings of inadequacy/share.  </a:t>
            </a:r>
            <a:endParaRPr lang="en-CA" sz="2400" dirty="0" smtClean="0">
              <a:latin typeface="+mj-lt"/>
            </a:endParaRPr>
          </a:p>
          <a:p>
            <a:pPr marL="109728" indent="0">
              <a:buNone/>
            </a:pPr>
            <a:endParaRPr lang="en-CA" sz="2400" dirty="0">
              <a:latin typeface="+mj-lt"/>
            </a:endParaRPr>
          </a:p>
          <a:p>
            <a:pPr marL="109728" indent="0">
              <a:buNone/>
            </a:pPr>
            <a:r>
              <a:rPr lang="en-CA" sz="2400" dirty="0" smtClean="0">
                <a:latin typeface="+mj-lt"/>
              </a:rPr>
              <a:t>This </a:t>
            </a:r>
            <a:r>
              <a:rPr lang="en-CA" sz="2400" dirty="0" smtClean="0">
                <a:latin typeface="+mj-lt"/>
              </a:rPr>
              <a:t>is a </a:t>
            </a:r>
            <a:r>
              <a:rPr lang="en-CA" sz="2800" b="1" dirty="0" smtClean="0">
                <a:latin typeface="+mj-lt"/>
              </a:rPr>
              <a:t>systems</a:t>
            </a:r>
            <a:r>
              <a:rPr lang="en-CA" sz="2400" dirty="0" smtClean="0">
                <a:latin typeface="+mj-lt"/>
              </a:rPr>
              <a:t> review.  If any disciplinary issues are identified, they are dealt with separately, and are not ever reviewed within a QRCA</a:t>
            </a:r>
            <a:endParaRPr lang="en-CA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023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 (QRCA)</a:t>
            </a:r>
            <a:endParaRPr lang="en-CA" dirty="0"/>
          </a:p>
        </p:txBody>
      </p: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43083"/>
            <a:ext cx="511256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ft Brace 3"/>
          <p:cNvSpPr/>
          <p:nvPr/>
        </p:nvSpPr>
        <p:spPr>
          <a:xfrm>
            <a:off x="971600" y="2708920"/>
            <a:ext cx="1584176" cy="2376264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Left Arrow 6"/>
          <p:cNvSpPr/>
          <p:nvPr/>
        </p:nvSpPr>
        <p:spPr>
          <a:xfrm>
            <a:off x="5292080" y="2564904"/>
            <a:ext cx="23762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7092280" y="1988840"/>
            <a:ext cx="1872208" cy="576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306896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+mj-lt"/>
              </a:rPr>
              <a:t>MQA’s Oversight</a:t>
            </a:r>
            <a:endParaRPr lang="en-CA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15808" y="198447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+mj-lt"/>
              </a:rPr>
              <a:t>Board Quality Oversight</a:t>
            </a: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190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069848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609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CA" dirty="0" smtClean="0"/>
              <a:t>What is a critical incident?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11560" y="2060848"/>
            <a:ext cx="8424936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dirty="0" smtClean="0">
                <a:latin typeface="+mj-lt"/>
              </a:rPr>
              <a:t>An unintended event that occurs when health services are provided to an individual and results in a consequence to him or her:</a:t>
            </a:r>
          </a:p>
          <a:p>
            <a:pPr marL="566928" indent="-457200">
              <a:buAutoNum type="alphaLcParenR"/>
            </a:pPr>
            <a:r>
              <a:rPr lang="en-CA" sz="2400" dirty="0" smtClean="0">
                <a:latin typeface="+mj-lt"/>
              </a:rPr>
              <a:t>Serious and undesired, such as death, disability, injury or harm, unplanned admission to hospital or unusual extension of a hospital stay, and</a:t>
            </a:r>
          </a:p>
          <a:p>
            <a:pPr marL="566928" indent="-457200">
              <a:buAutoNum type="alphaLcParenR"/>
            </a:pPr>
            <a:r>
              <a:rPr lang="en-CA" sz="2400" dirty="0" smtClean="0">
                <a:latin typeface="+mj-lt"/>
              </a:rPr>
              <a:t>Does not result from the individual’s underlying health condition or form a risk inherent in providing health services</a:t>
            </a:r>
            <a:endParaRPr lang="en-CA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857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CA" dirty="0" smtClean="0"/>
              <a:t>What is a critical incident?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11560" y="2060848"/>
            <a:ext cx="8424936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dirty="0" smtClean="0">
                <a:latin typeface="+mj-lt"/>
              </a:rPr>
              <a:t>Some examples:</a:t>
            </a:r>
          </a:p>
          <a:p>
            <a:r>
              <a:rPr lang="en-CA" sz="2400" dirty="0" smtClean="0">
                <a:latin typeface="+mj-lt"/>
              </a:rPr>
              <a:t>Being operated on the wrong side or site</a:t>
            </a:r>
          </a:p>
          <a:p>
            <a:r>
              <a:rPr lang="en-CA" sz="2400" dirty="0" smtClean="0">
                <a:latin typeface="+mj-lt"/>
              </a:rPr>
              <a:t>Receiving the wrong medication or wrong dose of medication that results in serious harm to the patient</a:t>
            </a:r>
          </a:p>
          <a:p>
            <a:r>
              <a:rPr lang="en-CA" sz="2400" dirty="0" smtClean="0">
                <a:latin typeface="+mj-lt"/>
              </a:rPr>
              <a:t>“Breakdowns” in communication during transitions of care that result in serious harm to the individual</a:t>
            </a:r>
          </a:p>
          <a:p>
            <a:r>
              <a:rPr lang="en-CA" sz="2400" dirty="0" smtClean="0">
                <a:latin typeface="+mj-lt"/>
              </a:rPr>
              <a:t>Delaying treatment or not </a:t>
            </a:r>
            <a:r>
              <a:rPr lang="en-CA" sz="2400" smtClean="0">
                <a:latin typeface="+mj-lt"/>
              </a:rPr>
              <a:t>receiving treatment </a:t>
            </a:r>
            <a:r>
              <a:rPr lang="en-CA" sz="2400" dirty="0" smtClean="0">
                <a:latin typeface="+mj-lt"/>
              </a:rPr>
              <a:t>when this results in a preventable adverse outcome to the patient </a:t>
            </a:r>
          </a:p>
        </p:txBody>
      </p:sp>
    </p:spTree>
    <p:extLst>
      <p:ext uri="{BB962C8B-B14F-4D97-AF65-F5344CB8AC3E}">
        <p14:creationId xmlns:p14="http://schemas.microsoft.com/office/powerpoint/2010/main" val="256466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 (QRCA)</a:t>
            </a:r>
            <a:endParaRPr lang="en-CA" dirty="0"/>
          </a:p>
        </p:txBody>
      </p: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72816"/>
            <a:ext cx="489654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441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4763" y="2492896"/>
            <a:ext cx="4038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b="1" dirty="0" smtClean="0">
                <a:latin typeface="+mj-lt"/>
              </a:rPr>
              <a:t>Before the Incident: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Ensure Leadership 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Cultivate a safe and just culture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Develop a plan</a:t>
            </a:r>
          </a:p>
          <a:p>
            <a:pPr>
              <a:buFont typeface="Wingdings" panose="05000000000000000000" pitchFamily="2" charset="2"/>
              <a:buChar char="ü"/>
            </a:pPr>
            <a:endParaRPr lang="en-CA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139952" y="2427471"/>
            <a:ext cx="4902696" cy="45846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b="1" dirty="0" smtClean="0">
                <a:latin typeface="+mj-lt"/>
              </a:rPr>
              <a:t>Immediate Response: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Care for and support patient/family/providers/other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Report incident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Secure items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Begin disclosure process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Reduce risk of imminent recurrences </a:t>
            </a:r>
          </a:p>
        </p:txBody>
      </p:sp>
      <p:sp>
        <p:nvSpPr>
          <p:cNvPr id="5" name="Curved Down Arrow 4"/>
          <p:cNvSpPr/>
          <p:nvPr/>
        </p:nvSpPr>
        <p:spPr>
          <a:xfrm>
            <a:off x="1979712" y="1556792"/>
            <a:ext cx="4608512" cy="87067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8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4762" y="2492896"/>
            <a:ext cx="4549245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b="1" dirty="0" smtClean="0">
                <a:latin typeface="+mj-lt"/>
              </a:rPr>
              <a:t>Prepare for Analysis: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Preliminary Investigation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Select an analysis method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Identify the team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Coordinate meeting</a:t>
            </a:r>
          </a:p>
          <a:p>
            <a:pPr>
              <a:buFont typeface="Wingdings" panose="05000000000000000000" pitchFamily="2" charset="2"/>
              <a:buChar char="ü"/>
            </a:pPr>
            <a:endParaRPr lang="en-CA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4008" y="2398069"/>
            <a:ext cx="4758680" cy="45846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b="1" dirty="0" smtClean="0">
                <a:latin typeface="+mj-lt"/>
              </a:rPr>
              <a:t>Analysis Process: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Understand what happened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Determine how and why it happened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Develop and manage recommended actions</a:t>
            </a:r>
          </a:p>
        </p:txBody>
      </p:sp>
      <p:sp>
        <p:nvSpPr>
          <p:cNvPr id="5" name="Curved Down Arrow 4"/>
          <p:cNvSpPr/>
          <p:nvPr/>
        </p:nvSpPr>
        <p:spPr>
          <a:xfrm>
            <a:off x="1979712" y="1556792"/>
            <a:ext cx="4608512" cy="87067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8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 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4763" y="2492896"/>
            <a:ext cx="4038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b="1" dirty="0" smtClean="0">
                <a:latin typeface="+mj-lt"/>
              </a:rPr>
              <a:t>Follow Through: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Implement recommended actions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Monitor and assess the effectiveness of actions</a:t>
            </a:r>
            <a:endParaRPr lang="en-CA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16016" y="2427471"/>
            <a:ext cx="4038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b="1" dirty="0" smtClean="0">
                <a:latin typeface="+mj-lt"/>
              </a:rPr>
              <a:t>Close the Loop: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latin typeface="+mj-lt"/>
              </a:rPr>
              <a:t>Share what was learned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solidFill>
                  <a:srgbClr val="0070C0"/>
                </a:solidFill>
                <a:latin typeface="+mj-lt"/>
              </a:rPr>
              <a:t>Medical Quality Assurance Committee (MQA) </a:t>
            </a:r>
            <a:r>
              <a:rPr lang="en-CA" sz="2400" dirty="0" smtClean="0">
                <a:latin typeface="+mj-lt"/>
              </a:rPr>
              <a:t>– tasked with monitoring completion of action plans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sz="2400" dirty="0" smtClean="0">
                <a:solidFill>
                  <a:srgbClr val="0070C0"/>
                </a:solidFill>
                <a:latin typeface="+mj-lt"/>
              </a:rPr>
              <a:t>Board Quality </a:t>
            </a:r>
            <a:r>
              <a:rPr lang="en-CA" sz="2400" dirty="0" smtClean="0">
                <a:latin typeface="+mj-lt"/>
              </a:rPr>
              <a:t>– QRCA’s reported and action plans are shared</a:t>
            </a:r>
          </a:p>
        </p:txBody>
      </p:sp>
      <p:sp>
        <p:nvSpPr>
          <p:cNvPr id="5" name="Curved Down Arrow 4"/>
          <p:cNvSpPr/>
          <p:nvPr/>
        </p:nvSpPr>
        <p:spPr>
          <a:xfrm>
            <a:off x="1979712" y="1556792"/>
            <a:ext cx="4608512" cy="87067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6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 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9512" y="1628733"/>
            <a:ext cx="4038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dirty="0">
                <a:latin typeface="+mj-lt"/>
              </a:rPr>
              <a:t>System Factors and Processes that can contribute to a negative patient outcome:</a:t>
            </a:r>
          </a:p>
          <a:p>
            <a:pPr marL="109728" indent="0">
              <a:buNone/>
            </a:pPr>
            <a:endParaRPr lang="en-CA" sz="2400" dirty="0">
              <a:latin typeface="+mj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3786114"/>
              </p:ext>
            </p:extLst>
          </p:nvPr>
        </p:nvGraphicFramePr>
        <p:xfrm>
          <a:off x="3851920" y="1412776"/>
          <a:ext cx="4896544" cy="50405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1630">
                  <a:extLst>
                    <a:ext uri="{9D8B030D-6E8A-4147-A177-3AD203B41FA5}">
                      <a16:colId xmlns:a16="http://schemas.microsoft.com/office/drawing/2014/main" xmlns="" val="1709920822"/>
                    </a:ext>
                  </a:extLst>
                </a:gridCol>
                <a:gridCol w="2524914">
                  <a:extLst>
                    <a:ext uri="{9D8B030D-6E8A-4147-A177-3AD203B41FA5}">
                      <a16:colId xmlns:a16="http://schemas.microsoft.com/office/drawing/2014/main" xmlns="" val="1749060605"/>
                    </a:ext>
                  </a:extLst>
                </a:gridCol>
              </a:tblGrid>
              <a:tr h="1541064">
                <a:tc>
                  <a:txBody>
                    <a:bodyPr/>
                    <a:lstStyle/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1000" u="sng" dirty="0">
                          <a:effectLst/>
                        </a:rPr>
                        <a:t>Human factors</a:t>
                      </a:r>
                      <a:endParaRPr lang="en-CA" sz="10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Staffing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Scheduling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Orientation/training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Competency assessment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Supervision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Qualification/requirements</a:t>
                      </a:r>
                      <a:endParaRPr lang="en-CA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1000" u="sng" dirty="0">
                          <a:effectLst/>
                        </a:rPr>
                        <a:t>Equipment Factors</a:t>
                      </a:r>
                      <a:endParaRPr lang="en-CA" sz="10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Preventive maintenance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Equipment failure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Equipment availability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Defective equipment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User error</a:t>
                      </a:r>
                      <a:endParaRPr lang="en-CA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931593042"/>
                  </a:ext>
                </a:extLst>
              </a:tr>
              <a:tr h="1652198">
                <a:tc>
                  <a:txBody>
                    <a:bodyPr/>
                    <a:lstStyle/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1000" u="sng" dirty="0">
                          <a:effectLst/>
                        </a:rPr>
                        <a:t>Information Factors</a:t>
                      </a:r>
                      <a:endParaRPr lang="en-CA" sz="10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Accurate data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Through and available data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Unclear data/information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Lack of Technology</a:t>
                      </a:r>
                      <a:endParaRPr lang="en-CA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1000" u="sng" dirty="0">
                          <a:effectLst/>
                        </a:rPr>
                        <a:t>Communication Factors</a:t>
                      </a:r>
                      <a:endParaRPr lang="en-CA" sz="10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Among staff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Between staff and patient or family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Between physician and staff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Between physician and patient or family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Between levels of care, units or external facilities</a:t>
                      </a:r>
                      <a:endParaRPr lang="en-CA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85939210"/>
                  </a:ext>
                </a:extLst>
              </a:tr>
              <a:tr h="1847300">
                <a:tc>
                  <a:txBody>
                    <a:bodyPr/>
                    <a:lstStyle/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1000" u="sng" dirty="0">
                          <a:effectLst/>
                        </a:rPr>
                        <a:t>Environmental Factors</a:t>
                      </a:r>
                      <a:endParaRPr lang="en-CA" sz="10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Physical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Cultural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Uncontrollable external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Environmental risks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Quality control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Safety, security, utility, HAZMAT, emergency preparedness</a:t>
                      </a:r>
                      <a:endParaRPr lang="en-CA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1000" u="sng" dirty="0">
                          <a:effectLst/>
                        </a:rPr>
                        <a:t>Policy, Procedure and Practice Factors</a:t>
                      </a:r>
                      <a:endParaRPr lang="en-CA" sz="10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Assessment, reassessment, monitoring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Care planning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Patient/family education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Care and treatment protocols and practices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Patient identification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900" dirty="0">
                          <a:effectLst/>
                        </a:rPr>
                        <a:t>Patient observation</a:t>
                      </a:r>
                      <a:endParaRPr lang="en-CA" sz="900" dirty="0">
                        <a:effectLst/>
                      </a:endParaRPr>
                    </a:p>
                    <a:p>
                      <a:pPr marL="50800">
                        <a:lnSpc>
                          <a:spcPts val="1335"/>
                        </a:lnSpc>
                        <a:tabLst>
                          <a:tab pos="1314450" algn="l"/>
                        </a:tabLst>
                      </a:pPr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CA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107595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49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r>
              <a:rPr lang="en-CA" dirty="0" smtClean="0"/>
              <a:t>Quality Root Cause Analysis 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11560" y="2132856"/>
            <a:ext cx="8424936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CA" sz="2400" dirty="0" smtClean="0">
                <a:latin typeface="+mj-lt"/>
              </a:rPr>
              <a:t>The Action Plan will address: </a:t>
            </a:r>
            <a:r>
              <a:rPr lang="en-CA" sz="2400" dirty="0" smtClean="0">
                <a:solidFill>
                  <a:srgbClr val="0070C0"/>
                </a:solidFill>
                <a:latin typeface="+mj-lt"/>
              </a:rPr>
              <a:t>(Role of MQA)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400" dirty="0" smtClean="0">
                <a:latin typeface="+mj-lt"/>
              </a:rPr>
              <a:t>Responsibility for implementation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400" dirty="0" smtClean="0">
                <a:latin typeface="+mj-lt"/>
              </a:rPr>
              <a:t>Oversight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400" dirty="0" smtClean="0">
                <a:latin typeface="+mj-lt"/>
              </a:rPr>
              <a:t>Testing as appropriate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400" dirty="0" smtClean="0">
                <a:latin typeface="+mj-lt"/>
              </a:rPr>
              <a:t>Time lines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400" dirty="0" smtClean="0">
                <a:latin typeface="+mj-lt"/>
              </a:rPr>
              <a:t>Strategies for measuring the effectiveness of the actions</a:t>
            </a:r>
            <a:endParaRPr lang="en-CA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3319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234</TotalTime>
  <Words>530</Words>
  <Application>Microsoft Office PowerPoint</Application>
  <PresentationFormat>On-screen Show (4:3)</PresentationFormat>
  <Paragraphs>102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Quality of Care Reviews</vt:lpstr>
      <vt:lpstr>What is a critical incident?</vt:lpstr>
      <vt:lpstr>What is a critical incident?</vt:lpstr>
      <vt:lpstr>Quality Root Cause Analysis (QRCA)</vt:lpstr>
      <vt:lpstr>Quality Root Cause Analysis</vt:lpstr>
      <vt:lpstr>Quality Root Cause Analysis</vt:lpstr>
      <vt:lpstr>Quality Root Cause Analysis </vt:lpstr>
      <vt:lpstr>Quality Root Cause Analysis </vt:lpstr>
      <vt:lpstr>Quality Root Cause Analysis </vt:lpstr>
      <vt:lpstr>Quality Root Cause Analysis </vt:lpstr>
      <vt:lpstr>Quality Root Cause Analysis (QRCA)</vt:lpstr>
      <vt:lpstr>Questions?</vt:lpstr>
    </vt:vector>
  </TitlesOfParts>
  <Company>Perth and Smith Falls District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Kelly</dc:creator>
  <cp:lastModifiedBy>Laura Henaghan</cp:lastModifiedBy>
  <cp:revision>21</cp:revision>
  <dcterms:created xsi:type="dcterms:W3CDTF">2017-12-22T15:50:50Z</dcterms:created>
  <dcterms:modified xsi:type="dcterms:W3CDTF">2023-02-08T15:10:49Z</dcterms:modified>
</cp:coreProperties>
</file>